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328" r:id="rId11"/>
    <p:sldId id="374" r:id="rId12"/>
    <p:sldId id="274" r:id="rId13"/>
    <p:sldId id="341" r:id="rId14"/>
    <p:sldId id="343" r:id="rId15"/>
    <p:sldId id="279" r:id="rId16"/>
    <p:sldId id="280" r:id="rId17"/>
    <p:sldId id="344" r:id="rId18"/>
    <p:sldId id="346" r:id="rId19"/>
    <p:sldId id="347" r:id="rId20"/>
    <p:sldId id="284" r:id="rId21"/>
    <p:sldId id="285" r:id="rId22"/>
    <p:sldId id="286" r:id="rId23"/>
    <p:sldId id="367" r:id="rId24"/>
    <p:sldId id="368" r:id="rId25"/>
    <p:sldId id="369" r:id="rId26"/>
    <p:sldId id="370" r:id="rId27"/>
    <p:sldId id="371" r:id="rId28"/>
    <p:sldId id="354" r:id="rId29"/>
    <p:sldId id="355" r:id="rId30"/>
    <p:sldId id="366" r:id="rId31"/>
    <p:sldId id="358" r:id="rId32"/>
    <p:sldId id="359" r:id="rId33"/>
    <p:sldId id="316" r:id="rId34"/>
    <p:sldId id="361" r:id="rId35"/>
    <p:sldId id="362" r:id="rId36"/>
    <p:sldId id="363" r:id="rId37"/>
    <p:sldId id="364" r:id="rId38"/>
    <p:sldId id="365" r:id="rId39"/>
    <p:sldId id="323" r:id="rId40"/>
    <p:sldId id="336" r:id="rId41"/>
    <p:sldId id="373" r:id="rId42"/>
    <p:sldId id="271" r:id="rId43"/>
    <p:sldId id="335" r:id="rId44"/>
    <p:sldId id="314" r:id="rId45"/>
    <p:sldId id="288" r:id="rId46"/>
    <p:sldId id="294" r:id="rId47"/>
    <p:sldId id="298" r:id="rId48"/>
    <p:sldId id="299" r:id="rId49"/>
    <p:sldId id="372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00" autoAdjust="0"/>
    <p:restoredTop sz="96341" autoAdjust="0"/>
  </p:normalViewPr>
  <p:slideViewPr>
    <p:cSldViewPr snapToObjects="1">
      <p:cViewPr varScale="1">
        <p:scale>
          <a:sx n="129" d="100"/>
          <a:sy n="129" d="100"/>
        </p:scale>
        <p:origin x="312" y="19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22.02.20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22.02.20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884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NDSS 2020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2.png"/><Relationship Id="rId2" Type="http://schemas.openxmlformats.org/officeDocument/2006/relationships/image" Target="../media/image36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microsoft.com/office/2007/relationships/hdphoto" Target="../media/hdphoto2.wdp"/><Relationship Id="rId7" Type="http://schemas.openxmlformats.org/officeDocument/2006/relationships/image" Target="../media/image43.png"/><Relationship Id="rId12" Type="http://schemas.openxmlformats.org/officeDocument/2006/relationships/image" Target="../media/image42.png"/><Relationship Id="rId2" Type="http://schemas.openxmlformats.org/officeDocument/2006/relationships/image" Target="../media/image48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33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microsoft.com/office/2007/relationships/hdphoto" Target="../media/hdphoto4.wdp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2/24/20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847235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35AFC-9FD9-B34D-BA68-CFD6A66A7656}"/>
              </a:ext>
            </a:extLst>
          </p:cNvPr>
          <p:cNvGrpSpPr/>
          <p:nvPr/>
        </p:nvGrpSpPr>
        <p:grpSpPr>
          <a:xfrm>
            <a:off x="7761858" y="1357083"/>
            <a:ext cx="3539206" cy="3824517"/>
            <a:chOff x="1259013" y="1971661"/>
            <a:chExt cx="3539206" cy="382451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CD7CF4B-DC96-E14D-B456-26B8F8F15963}"/>
                </a:ext>
              </a:extLst>
            </p:cNvPr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5133A01-36D5-E148-800B-E6F23C0CEB96}"/>
                </a:ext>
              </a:extLst>
            </p:cNvPr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9016657-0825-D140-B119-97F0CDF58030}"/>
                </a:ext>
              </a:extLst>
            </p:cNvPr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67C6C9-F96D-F54B-BC70-3230A8B53502}"/>
                </a:ext>
              </a:extLst>
            </p:cNvPr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A24F2A-A6FD-624C-87E3-FFC1A5F2AE82}"/>
                </a:ext>
              </a:extLst>
            </p:cNvPr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28C990-F9EA-B14B-875D-9739BADF8AE2}"/>
                </a:ext>
              </a:extLst>
            </p:cNvPr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0B2821-D5BA-984E-A1B0-7682D6211CAB}"/>
                </a:ext>
              </a:extLst>
            </p:cNvPr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EA081D-7F63-594C-8376-A516CDD662F5}"/>
                </a:ext>
              </a:extLst>
            </p:cNvPr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EB7DC-491C-DD49-922A-B3A7662038D3}"/>
                </a:ext>
              </a:extLst>
            </p:cNvPr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0D0441-4354-7B40-ACED-ABCB7D5A0B2A}"/>
                </a:ext>
              </a:extLst>
            </p:cNvPr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3F223B-ECB2-A74F-8842-3CA49ED2C51A}"/>
                </a:ext>
              </a:extLst>
            </p:cNvPr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B9ECE6-E4E0-5744-AF03-587162786358}"/>
                </a:ext>
              </a:extLst>
            </p:cNvPr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A7A218-51D6-A04A-8318-11BA24810140}"/>
                </a:ext>
              </a:extLst>
            </p:cNvPr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834A0D-F8C3-4D4D-A254-966AC596021D}"/>
                </a:ext>
              </a:extLst>
            </p:cNvPr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7A672F-3ABD-FB42-B781-054ED28ED7BE}"/>
                </a:ext>
              </a:extLst>
            </p:cNvPr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1A8FBB-57AD-F04A-BA72-5FB895B742F1}"/>
                </a:ext>
              </a:extLst>
            </p:cNvPr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Isosceles Triangle 86">
              <a:extLst>
                <a:ext uri="{FF2B5EF4-FFF2-40B4-BE49-F238E27FC236}">
                  <a16:creationId xmlns:a16="http://schemas.microsoft.com/office/drawing/2014/main" id="{946429B0-42FD-6D40-B7D1-09A3F4A1BBE8}"/>
                </a:ext>
              </a:extLst>
            </p:cNvPr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87">
              <a:extLst>
                <a:ext uri="{FF2B5EF4-FFF2-40B4-BE49-F238E27FC236}">
                  <a16:creationId xmlns:a16="http://schemas.microsoft.com/office/drawing/2014/main" id="{9BF6B6BA-A8D3-0740-9E17-DA2E76CE40D4}"/>
                </a:ext>
              </a:extLst>
            </p:cNvPr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09E9D-8187-7041-921E-354390A2FD10}"/>
                </a:ext>
              </a:extLst>
            </p:cNvPr>
            <p:cNvCxnSpPr>
              <a:stCxn id="53" idx="3"/>
              <a:endCxn id="54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1DE3C2-C75E-4940-8C6E-38ECCE0AC229}"/>
                </a:ext>
              </a:extLst>
            </p:cNvPr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1D8EC5-A483-D244-9399-D34069109ECB}"/>
                </a:ext>
              </a:extLst>
            </p:cNvPr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750067F-E0C3-4D47-9C55-F7C66A0CD8E6}"/>
                </a:ext>
              </a:extLst>
            </p:cNvPr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518C29A-3BF3-3748-B9BF-AFFBD49CB228}"/>
                </a:ext>
              </a:extLst>
            </p:cNvPr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6AF1FB-F843-2D4A-BD27-1F33979C75E4}"/>
                </a:ext>
              </a:extLst>
            </p:cNvPr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2878BE-652C-6F4A-9F1C-5F57DD0E2AEE}"/>
                </a:ext>
              </a:extLst>
            </p:cNvPr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BF40DA-C9A6-DF46-82B6-6DEE26F17094}"/>
                </a:ext>
              </a:extLst>
            </p:cNvPr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2DCB38-EE2A-8C48-A20C-DE498F0B6D1B}"/>
                </a:ext>
              </a:extLst>
            </p:cNvPr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353668-858F-964C-A0FA-2876DD47A80A}"/>
                </a:ext>
              </a:extLst>
            </p:cNvPr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B9149452-C0AA-3045-A6B2-150CE801B81F}"/>
              </a:ext>
            </a:extLst>
          </p:cNvPr>
          <p:cNvSpPr/>
          <p:nvPr/>
        </p:nvSpPr>
        <p:spPr>
          <a:xfrm>
            <a:off x="4628141" y="3153410"/>
            <a:ext cx="3096367" cy="47117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79" y="266253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962D0-C303-AD4B-A376-D9AD60B11D2C}"/>
              </a:ext>
            </a:extLst>
          </p:cNvPr>
          <p:cNvSpPr txBox="1"/>
          <p:nvPr/>
        </p:nvSpPr>
        <p:spPr>
          <a:xfrm>
            <a:off x="7914519" y="3356968"/>
            <a:ext cx="3897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Fidelius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Trusted overlay from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the </a:t>
            </a:r>
            <a:r>
              <a:rPr lang="en-US" sz="1600" i="1" dirty="0">
                <a:solidFill>
                  <a:srgbClr val="FF0000"/>
                </a:solidFill>
              </a:rPr>
              <a:t>protected output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is provided </a:t>
            </a:r>
            <a:r>
              <a:rPr lang="en-US" sz="1600" i="1" dirty="0">
                <a:solidFill>
                  <a:srgbClr val="FF0000"/>
                </a:solidFill>
              </a:rPr>
              <a:t>out-of-context</a:t>
            </a:r>
            <a:r>
              <a:rPr lang="en-US" sz="1600" dirty="0"/>
              <a:t>,  users are more likely not to verify it. Therefore input integrity can be violated.</a:t>
            </a:r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08" y="1640662"/>
            <a:ext cx="624145" cy="62414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147294" y="4551643"/>
            <a:ext cx="1758988" cy="1374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E7D53B-9B4B-3446-BF13-43C592669E65}"/>
              </a:ext>
            </a:extLst>
          </p:cNvPr>
          <p:cNvGrpSpPr/>
          <p:nvPr/>
        </p:nvGrpSpPr>
        <p:grpSpPr>
          <a:xfrm>
            <a:off x="72136" y="3632585"/>
            <a:ext cx="1717137" cy="1826755"/>
            <a:chOff x="227280" y="1415332"/>
            <a:chExt cx="1717137" cy="1826755"/>
          </a:xfrm>
        </p:grpSpPr>
        <p:grpSp>
          <p:nvGrpSpPr>
            <p:cNvPr id="23" name="Group 22"/>
            <p:cNvGrpSpPr/>
            <p:nvPr/>
          </p:nvGrpSpPr>
          <p:grpSpPr>
            <a:xfrm>
              <a:off x="323850" y="1415332"/>
              <a:ext cx="1524000" cy="1524000"/>
              <a:chOff x="6855619" y="1371600"/>
              <a:chExt cx="1524000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55619" y="1371600"/>
                <a:ext cx="1524000" cy="1524000"/>
              </a:xfrm>
              <a:prstGeom prst="ellipse">
                <a:avLst/>
              </a:prstGeom>
              <a:solidFill>
                <a:srgbClr val="BAC5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2" b="8798"/>
              <a:stretch/>
            </p:blipFill>
            <p:spPr>
              <a:xfrm>
                <a:off x="7769590" y="1726135"/>
                <a:ext cx="535093" cy="4386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71" y="2213254"/>
                <a:ext cx="609295" cy="6092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824" y="1682058"/>
                <a:ext cx="482693" cy="482693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227280" y="2872755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Input modalities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F124F-FA2F-3943-AD14-F1DBC45AB49E}"/>
              </a:ext>
            </a:extLst>
          </p:cNvPr>
          <p:cNvGrpSpPr/>
          <p:nvPr/>
        </p:nvGrpSpPr>
        <p:grpSpPr>
          <a:xfrm>
            <a:off x="204739" y="1379891"/>
            <a:ext cx="1663840" cy="2103568"/>
            <a:chOff x="164734" y="3479532"/>
            <a:chExt cx="1663840" cy="2103568"/>
          </a:xfrm>
        </p:grpSpPr>
        <p:grpSp>
          <p:nvGrpSpPr>
            <p:cNvPr id="50" name="Group 49"/>
            <p:cNvGrpSpPr/>
            <p:nvPr/>
          </p:nvGrpSpPr>
          <p:grpSpPr>
            <a:xfrm>
              <a:off x="274972" y="3479532"/>
              <a:ext cx="1524000" cy="1524000"/>
              <a:chOff x="9751219" y="2807638"/>
              <a:chExt cx="1524000" cy="15240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751219" y="2807638"/>
                <a:ext cx="1524000" cy="1524000"/>
              </a:xfrm>
              <a:prstGeom prst="ellipse">
                <a:avLst/>
              </a:prstGeom>
              <a:solidFill>
                <a:srgbClr val="E6D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571" y="3298401"/>
                <a:ext cx="493037" cy="4930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0602832" y="3224510"/>
                <a:ext cx="627358" cy="627358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64734" y="4936769"/>
              <a:ext cx="1663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Low TCB + fast deployment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4D900-89EB-F845-9F1D-83EDAE82E8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4" y="3872324"/>
            <a:ext cx="623694" cy="6236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7E62E9-D02B-544D-8778-1517331F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1" y="3872324"/>
            <a:ext cx="623694" cy="6236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46B793-1BE2-8141-8F46-3B6ED29027AF}"/>
              </a:ext>
            </a:extLst>
          </p:cNvPr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grpSp>
          <p:nvGrpSpPr>
            <p:cNvPr id="47" name="Group 46"/>
            <p:cNvGrpSpPr/>
            <p:nvPr/>
          </p:nvGrpSpPr>
          <p:grpSpPr>
            <a:xfrm>
              <a:off x="5378789" y="4562335"/>
              <a:ext cx="1400629" cy="1396262"/>
              <a:chOff x="5378789" y="4562335"/>
              <a:chExt cx="1400629" cy="139626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7"/>
              <a:srcRect l="35542" t="19680" r="35441" b="39379"/>
              <a:stretch/>
            </p:blipFill>
            <p:spPr>
              <a:xfrm>
                <a:off x="5378789" y="4562335"/>
                <a:ext cx="1400629" cy="101554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697509" y="5558487"/>
                <a:ext cx="8483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IOHub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529E526-0343-2243-B994-263DE7A4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80" y="4672484"/>
              <a:ext cx="623694" cy="6236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D6989BA-194A-EA4B-9AC1-56858581FB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8" y="702160"/>
            <a:ext cx="623694" cy="6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304EF-78C6-2C48-897E-00EBF59C5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22" y="1803400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6101A-A129-604B-814A-52543C534888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CAF-5B67-8C49-A34D-D88E8E89FBDE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893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TCB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Fast deployment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research</a:t>
            </a:r>
          </a:p>
          <a:p>
            <a:pPr lvl="1"/>
            <a:r>
              <a:rPr lang="en-US" dirty="0"/>
              <a:t>Drawbacks</a:t>
            </a:r>
          </a:p>
          <a:p>
            <a:pPr lvl="1"/>
            <a:r>
              <a:rPr lang="en-US" dirty="0"/>
              <a:t>Observations</a:t>
            </a:r>
          </a:p>
          <a:p>
            <a:r>
              <a:rPr lang="en-US" dirty="0"/>
              <a:t>Requirements for Trusted Path</a:t>
            </a:r>
          </a:p>
          <a:p>
            <a:r>
              <a:rPr lang="en-US" dirty="0" err="1"/>
              <a:t>ProtectIOn</a:t>
            </a:r>
            <a:r>
              <a:rPr lang="en-US" dirty="0"/>
              <a:t> design</a:t>
            </a:r>
          </a:p>
          <a:p>
            <a:r>
              <a:rPr lang="en-US" dirty="0"/>
              <a:t>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2/26/20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A16C2DA-4EFF-7D4C-9E11-1485829E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81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2/24/20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1777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1777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30CFC2-8A6E-D447-AB34-B4865E6CD3E4}"/>
              </a:ext>
            </a:extLst>
          </p:cNvPr>
          <p:cNvSpPr txBox="1"/>
          <p:nvPr/>
        </p:nvSpPr>
        <p:spPr>
          <a:xfrm>
            <a:off x="1064419" y="5938769"/>
            <a:ext cx="389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IntegriKey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  <p:bldP spid="28" grpId="0"/>
      <p:bldP spid="2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6FEBBF95-174B-0A4C-9F4E-2A4830617413}"/>
              </a:ext>
            </a:extLst>
          </p:cNvPr>
          <p:cNvSpPr/>
          <p:nvPr/>
        </p:nvSpPr>
        <p:spPr>
          <a:xfrm>
            <a:off x="4645819" y="3149464"/>
            <a:ext cx="2209800" cy="36763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5" y="5132523"/>
            <a:ext cx="1143000" cy="1143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6A1A9-DF5E-1747-BC79-9176AA872B59}"/>
              </a:ext>
            </a:extLst>
          </p:cNvPr>
          <p:cNvGrpSpPr/>
          <p:nvPr/>
        </p:nvGrpSpPr>
        <p:grpSpPr>
          <a:xfrm>
            <a:off x="7036345" y="1249602"/>
            <a:ext cx="3539206" cy="5038270"/>
            <a:chOff x="1500695" y="1308282"/>
            <a:chExt cx="3539206" cy="5038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45" y="5196792"/>
              <a:ext cx="1149760" cy="1149760"/>
            </a:xfrm>
            <a:prstGeom prst="rect">
              <a:avLst/>
            </a:prstGeom>
          </p:spPr>
        </p:pic>
        <p:sp>
          <p:nvSpPr>
            <p:cNvPr id="90" name="Rounded Rectangle 89"/>
            <p:cNvSpPr/>
            <p:nvPr/>
          </p:nvSpPr>
          <p:spPr>
            <a:xfrm>
              <a:off x="1500695" y="1505303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89697" y="456904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26030" y="4556157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5429" y="1720861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66674" y="1738363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95429" y="2272418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66674" y="2289920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81215" y="1462057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44562" y="1308282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4562" y="3391115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41839" y="3941141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95429" y="2806503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53421" y="282400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639164" y="17140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639164" y="226635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9164" y="280650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786357" y="1631206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786357" y="4423262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876112" y="1785956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832343" y="1843946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318648" y="3603821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234114" y="3388987"/>
              <a:ext cx="429086" cy="37921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318648" y="41134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234114" y="38985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52056" y="3527621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46768" y="402739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9305" y="3395085"/>
              <a:ext cx="418704" cy="369332"/>
            </a:xfrm>
            <a:prstGeom prst="rect">
              <a:avLst/>
            </a:prstGeom>
            <a:solidFill>
              <a:srgbClr val="CAFF15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8619" y="38933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2512" y="124960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F7DF2-ED8D-9E47-8C7D-5572E65EA403}"/>
              </a:ext>
            </a:extLst>
          </p:cNvPr>
          <p:cNvGrpSpPr/>
          <p:nvPr/>
        </p:nvGrpSpPr>
        <p:grpSpPr>
          <a:xfrm>
            <a:off x="5395697" y="2758500"/>
            <a:ext cx="654231" cy="1296219"/>
            <a:chOff x="5395697" y="2758500"/>
            <a:chExt cx="654231" cy="12962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DD3DB-75A4-3646-B86E-03181112C37A}"/>
                </a:ext>
              </a:extLst>
            </p:cNvPr>
            <p:cNvSpPr/>
            <p:nvPr/>
          </p:nvSpPr>
          <p:spPr>
            <a:xfrm>
              <a:off x="5395697" y="2758500"/>
              <a:ext cx="631426" cy="129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CC6B01-FDB1-124B-9843-189830A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3" t="12095" r="29821" b="21238"/>
            <a:stretch/>
          </p:blipFill>
          <p:spPr>
            <a:xfrm>
              <a:off x="5464226" y="2765325"/>
              <a:ext cx="585702" cy="116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11422</TotalTime>
  <Words>1386</Words>
  <Application>Microsoft Macintosh PowerPoint</Application>
  <PresentationFormat>Custom</PresentationFormat>
  <Paragraphs>484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Motivation</vt:lpstr>
      <vt:lpstr>Remote Trusted path</vt:lpstr>
      <vt:lpstr>Solution 1: Transaction Confirmation Device</vt:lpstr>
      <vt:lpstr>Solution 2: Input Signing</vt:lpstr>
      <vt:lpstr>Display manipulation attack</vt:lpstr>
      <vt:lpstr>Observation 1</vt:lpstr>
      <vt:lpstr>Solution 3: Overlay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  <vt:lpstr>Overlay: Output Manipulation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346</cp:revision>
  <cp:lastPrinted>2013-06-08T11:22:51Z</cp:lastPrinted>
  <dcterms:created xsi:type="dcterms:W3CDTF">2019-12-03T10:53:56Z</dcterms:created>
  <dcterms:modified xsi:type="dcterms:W3CDTF">2020-02-26T22:11:47Z</dcterms:modified>
</cp:coreProperties>
</file>